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T Chinese" charset="1" panose="020B0500000000000000"/>
      <p:regular r:id="rId10"/>
    </p:embeddedFont>
    <p:embeddedFont>
      <p:font typeface="Noto Sans T Chinese Bold" charset="1" panose="020B08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382395" y="1870816"/>
            <a:ext cx="11523210" cy="1566544"/>
          </a:xfrm>
          <a:prstGeom prst="rect">
            <a:avLst/>
          </a:prstGeom>
        </p:spPr>
        <p:txBody>
          <a:bodyPr anchor="t" rtlCol="false" tIns="0" lIns="0" bIns="0" rIns="0">
            <a:spAutoFit/>
          </a:bodyPr>
          <a:lstStyle/>
          <a:p>
            <a:pPr algn="ctr">
              <a:lnSpc>
                <a:spcPts val="12880"/>
              </a:lnSpc>
            </a:pPr>
            <a:r>
              <a:rPr lang="en-US" sz="9200">
                <a:solidFill>
                  <a:srgbClr val="000000"/>
                </a:solidFill>
                <a:ea typeface="Noto Sans T Chinese Bold"/>
              </a:rPr>
              <a:t>災難推文</a:t>
            </a:r>
            <a:r>
              <a:rPr lang="en-US" sz="9200">
                <a:solidFill>
                  <a:srgbClr val="000000"/>
                </a:solidFill>
                <a:ea typeface="Noto Sans T Chinese Bold"/>
              </a:rPr>
              <a:t>辨識</a:t>
            </a:r>
          </a:p>
        </p:txBody>
      </p:sp>
      <p:sp>
        <p:nvSpPr>
          <p:cNvPr name="TextBox 3" id="3"/>
          <p:cNvSpPr txBox="true"/>
          <p:nvPr/>
        </p:nvSpPr>
        <p:spPr>
          <a:xfrm rot="0">
            <a:off x="8153460" y="6308287"/>
            <a:ext cx="1981081" cy="887095"/>
          </a:xfrm>
          <a:prstGeom prst="rect">
            <a:avLst/>
          </a:prstGeom>
        </p:spPr>
        <p:txBody>
          <a:bodyPr anchor="t" rtlCol="false" tIns="0" lIns="0" bIns="0" rIns="0">
            <a:spAutoFit/>
          </a:bodyPr>
          <a:lstStyle/>
          <a:p>
            <a:pPr algn="ctr">
              <a:lnSpc>
                <a:spcPts val="7279"/>
              </a:lnSpc>
            </a:pPr>
            <a:r>
              <a:rPr lang="en-US" sz="5199">
                <a:solidFill>
                  <a:srgbClr val="000000"/>
                </a:solidFill>
                <a:ea typeface="Noto Sans T Chinese Bold"/>
              </a:rPr>
              <a:t>第十組</a:t>
            </a:r>
          </a:p>
        </p:txBody>
      </p:sp>
      <p:sp>
        <p:nvSpPr>
          <p:cNvPr name="TextBox 4" id="4"/>
          <p:cNvSpPr txBox="true"/>
          <p:nvPr/>
        </p:nvSpPr>
        <p:spPr>
          <a:xfrm rot="0">
            <a:off x="7321272" y="7655170"/>
            <a:ext cx="3645456" cy="1180465"/>
          </a:xfrm>
          <a:prstGeom prst="rect">
            <a:avLst/>
          </a:prstGeom>
        </p:spPr>
        <p:txBody>
          <a:bodyPr anchor="t" rtlCol="false" tIns="0" lIns="0" bIns="0" rIns="0">
            <a:spAutoFit/>
          </a:bodyPr>
          <a:lstStyle/>
          <a:p>
            <a:pPr algn="ctr">
              <a:lnSpc>
                <a:spcPts val="4759"/>
              </a:lnSpc>
            </a:pPr>
            <a:r>
              <a:rPr lang="en-US" sz="3399">
                <a:solidFill>
                  <a:srgbClr val="000000"/>
                </a:solidFill>
                <a:latin typeface="Noto Sans T Chinese"/>
              </a:rPr>
              <a:t>109590041  范遠皓</a:t>
            </a:r>
          </a:p>
          <a:p>
            <a:pPr algn="ctr">
              <a:lnSpc>
                <a:spcPts val="4759"/>
              </a:lnSpc>
            </a:pPr>
            <a:r>
              <a:rPr lang="en-US" sz="3399">
                <a:solidFill>
                  <a:srgbClr val="000000"/>
                </a:solidFill>
                <a:latin typeface="Noto Sans T Chinese"/>
              </a:rPr>
              <a:t>109590043  柯瑞霖</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13870" y="3088894"/>
            <a:ext cx="12460259" cy="3160066"/>
          </a:xfrm>
          <a:custGeom>
            <a:avLst/>
            <a:gdLst/>
            <a:ahLst/>
            <a:cxnLst/>
            <a:rect r="r" b="b" t="t" l="l"/>
            <a:pathLst>
              <a:path h="3160066" w="12460259">
                <a:moveTo>
                  <a:pt x="0" y="0"/>
                </a:moveTo>
                <a:lnTo>
                  <a:pt x="12460260" y="0"/>
                </a:lnTo>
                <a:lnTo>
                  <a:pt x="12460260" y="3160066"/>
                </a:lnTo>
                <a:lnTo>
                  <a:pt x="0" y="3160066"/>
                </a:lnTo>
                <a:lnTo>
                  <a:pt x="0" y="0"/>
                </a:lnTo>
                <a:close/>
              </a:path>
            </a:pathLst>
          </a:custGeom>
          <a:blipFill>
            <a:blip r:embed="rId2"/>
            <a:stretch>
              <a:fillRect l="0" t="0" r="0" b="0"/>
            </a:stretch>
          </a:blipFill>
        </p:spPr>
      </p:sp>
      <p:sp>
        <p:nvSpPr>
          <p:cNvPr name="Freeform 3" id="3"/>
          <p:cNvSpPr/>
          <p:nvPr/>
        </p:nvSpPr>
        <p:spPr>
          <a:xfrm flipH="false" flipV="false" rot="0">
            <a:off x="12649140" y="6725690"/>
            <a:ext cx="3221118" cy="3135507"/>
          </a:xfrm>
          <a:custGeom>
            <a:avLst/>
            <a:gdLst/>
            <a:ahLst/>
            <a:cxnLst/>
            <a:rect r="r" b="b" t="t" l="l"/>
            <a:pathLst>
              <a:path h="3135507" w="3221118">
                <a:moveTo>
                  <a:pt x="0" y="0"/>
                </a:moveTo>
                <a:lnTo>
                  <a:pt x="3221119" y="0"/>
                </a:lnTo>
                <a:lnTo>
                  <a:pt x="3221119" y="3135507"/>
                </a:lnTo>
                <a:lnTo>
                  <a:pt x="0" y="3135507"/>
                </a:lnTo>
                <a:lnTo>
                  <a:pt x="0" y="0"/>
                </a:lnTo>
                <a:close/>
              </a:path>
            </a:pathLst>
          </a:custGeom>
          <a:blipFill>
            <a:blip r:embed="rId3"/>
            <a:stretch>
              <a:fillRect l="0" t="-4744" r="0" b="-4744"/>
            </a:stretch>
          </a:blipFill>
        </p:spPr>
      </p:sp>
      <p:sp>
        <p:nvSpPr>
          <p:cNvPr name="TextBox 4" id="4"/>
          <p:cNvSpPr txBox="true"/>
          <p:nvPr/>
        </p:nvSpPr>
        <p:spPr>
          <a:xfrm rot="0">
            <a:off x="5638860" y="857250"/>
            <a:ext cx="7010281" cy="1566544"/>
          </a:xfrm>
          <a:prstGeom prst="rect">
            <a:avLst/>
          </a:prstGeom>
        </p:spPr>
        <p:txBody>
          <a:bodyPr anchor="t" rtlCol="false" tIns="0" lIns="0" bIns="0" rIns="0">
            <a:spAutoFit/>
          </a:bodyPr>
          <a:lstStyle/>
          <a:p>
            <a:pPr algn="ctr">
              <a:lnSpc>
                <a:spcPts val="12880"/>
              </a:lnSpc>
            </a:pPr>
            <a:r>
              <a:rPr lang="en-US" sz="9200">
                <a:solidFill>
                  <a:srgbClr val="000000"/>
                </a:solidFill>
                <a:ea typeface="Noto Sans T Chinese Bold"/>
              </a:rPr>
              <a:t>找出受災地區</a:t>
            </a:r>
          </a:p>
        </p:txBody>
      </p:sp>
      <p:sp>
        <p:nvSpPr>
          <p:cNvPr name="TextBox 5" id="5"/>
          <p:cNvSpPr txBox="true"/>
          <p:nvPr/>
        </p:nvSpPr>
        <p:spPr>
          <a:xfrm rot="0">
            <a:off x="1922969" y="6908754"/>
            <a:ext cx="9936437" cy="1384690"/>
          </a:xfrm>
          <a:prstGeom prst="rect">
            <a:avLst/>
          </a:prstGeom>
        </p:spPr>
        <p:txBody>
          <a:bodyPr anchor="t" rtlCol="false" tIns="0" lIns="0" bIns="0" rIns="0">
            <a:spAutoFit/>
          </a:bodyPr>
          <a:lstStyle/>
          <a:p>
            <a:pPr algn="ctr">
              <a:lnSpc>
                <a:spcPts val="5588"/>
              </a:lnSpc>
              <a:spcBef>
                <a:spcPct val="0"/>
              </a:spcBef>
            </a:pPr>
            <a:r>
              <a:rPr lang="en-US" sz="3991">
                <a:solidFill>
                  <a:srgbClr val="000000"/>
                </a:solidFill>
                <a:ea typeface="Noto Sans T Chinese Bold"/>
              </a:rPr>
              <a:t>使用了spaCy套件的en_core_web_sm模型</a:t>
            </a:r>
          </a:p>
          <a:p>
            <a:pPr algn="ctr">
              <a:lnSpc>
                <a:spcPts val="5588"/>
              </a:lnSpc>
              <a:spcBef>
                <a:spcPct val="0"/>
              </a:spcBef>
            </a:pPr>
            <a:r>
              <a:rPr lang="en-US" sz="3991">
                <a:solidFill>
                  <a:srgbClr val="000000"/>
                </a:solidFill>
                <a:ea typeface="Noto Sans T Chinese Bold"/>
              </a:rPr>
              <a:t>，檢測每條貼文中的地點</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034040" y="4274503"/>
            <a:ext cx="221992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T Chinese Bold"/>
              </a:rPr>
              <a:t>End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223040" y="857250"/>
            <a:ext cx="5841921" cy="1566544"/>
          </a:xfrm>
          <a:prstGeom prst="rect">
            <a:avLst/>
          </a:prstGeom>
        </p:spPr>
        <p:txBody>
          <a:bodyPr anchor="t" rtlCol="false" tIns="0" lIns="0" bIns="0" rIns="0">
            <a:spAutoFit/>
          </a:bodyPr>
          <a:lstStyle/>
          <a:p>
            <a:pPr algn="ctr">
              <a:lnSpc>
                <a:spcPts val="12880"/>
              </a:lnSpc>
            </a:pPr>
            <a:r>
              <a:rPr lang="en-US" sz="9200">
                <a:solidFill>
                  <a:srgbClr val="000000"/>
                </a:solidFill>
                <a:ea typeface="Noto Sans T Chinese Bold"/>
              </a:rPr>
              <a:t>動機和目的</a:t>
            </a:r>
          </a:p>
        </p:txBody>
      </p:sp>
      <p:sp>
        <p:nvSpPr>
          <p:cNvPr name="TextBox 3" id="3"/>
          <p:cNvSpPr txBox="true"/>
          <p:nvPr/>
        </p:nvSpPr>
        <p:spPr>
          <a:xfrm rot="0">
            <a:off x="3363888" y="3178531"/>
            <a:ext cx="12146462" cy="3580765"/>
          </a:xfrm>
          <a:prstGeom prst="rect">
            <a:avLst/>
          </a:prstGeom>
        </p:spPr>
        <p:txBody>
          <a:bodyPr anchor="t" rtlCol="false" tIns="0" lIns="0" bIns="0" rIns="0">
            <a:spAutoFit/>
          </a:bodyPr>
          <a:lstStyle/>
          <a:p>
            <a:pPr algn="ctr">
              <a:lnSpc>
                <a:spcPts val="4759"/>
              </a:lnSpc>
            </a:pPr>
            <a:r>
              <a:rPr lang="en-US" sz="3399">
                <a:solidFill>
                  <a:srgbClr val="000000"/>
                </a:solidFill>
                <a:ea typeface="Noto Sans T Chinese"/>
              </a:rPr>
              <a:t>在Kaggle上，看到了這一個競賽，覺得有趣且實作出來是有應用價值的。</a:t>
            </a:r>
          </a:p>
          <a:p>
            <a:pPr algn="ctr">
              <a:lnSpc>
                <a:spcPts val="4759"/>
              </a:lnSpc>
            </a:pPr>
          </a:p>
          <a:p>
            <a:pPr algn="ctr">
              <a:lnSpc>
                <a:spcPts val="4759"/>
              </a:lnSpc>
            </a:pPr>
            <a:r>
              <a:rPr lang="en-US" sz="3399">
                <a:solidFill>
                  <a:srgbClr val="000000"/>
                </a:solidFill>
                <a:ea typeface="Noto Sans T Chinese"/>
              </a:rPr>
              <a:t>智能手機的普及使得人們能夠即時地發布他們觀察到的災難和緊急情況。因此，希望以編程方式來時時監測 Twitter 上的推文，讓救災組織可以在第一時間對發文的地點進行施救。</a:t>
            </a:r>
          </a:p>
        </p:txBody>
      </p:sp>
      <p:sp>
        <p:nvSpPr>
          <p:cNvPr name="Freeform 4" id="4"/>
          <p:cNvSpPr/>
          <p:nvPr/>
        </p:nvSpPr>
        <p:spPr>
          <a:xfrm flipH="false" flipV="false" rot="0">
            <a:off x="-7013" y="6985834"/>
            <a:ext cx="18295013" cy="3301166"/>
          </a:xfrm>
          <a:custGeom>
            <a:avLst/>
            <a:gdLst/>
            <a:ahLst/>
            <a:cxnLst/>
            <a:rect r="r" b="b" t="t" l="l"/>
            <a:pathLst>
              <a:path h="3301166" w="18295013">
                <a:moveTo>
                  <a:pt x="0" y="0"/>
                </a:moveTo>
                <a:lnTo>
                  <a:pt x="18295013" y="0"/>
                </a:lnTo>
                <a:lnTo>
                  <a:pt x="18295013" y="3301166"/>
                </a:lnTo>
                <a:lnTo>
                  <a:pt x="0" y="3301166"/>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29107" y="3652912"/>
            <a:ext cx="5314272" cy="2981177"/>
          </a:xfrm>
          <a:custGeom>
            <a:avLst/>
            <a:gdLst/>
            <a:ahLst/>
            <a:cxnLst/>
            <a:rect r="r" b="b" t="t" l="l"/>
            <a:pathLst>
              <a:path h="2981177" w="5314272">
                <a:moveTo>
                  <a:pt x="0" y="0"/>
                </a:moveTo>
                <a:lnTo>
                  <a:pt x="5314272" y="0"/>
                </a:lnTo>
                <a:lnTo>
                  <a:pt x="5314272" y="2981176"/>
                </a:lnTo>
                <a:lnTo>
                  <a:pt x="0" y="2981176"/>
                </a:lnTo>
                <a:lnTo>
                  <a:pt x="0" y="0"/>
                </a:lnTo>
                <a:close/>
              </a:path>
            </a:pathLst>
          </a:custGeom>
          <a:blipFill>
            <a:blip r:embed="rId2"/>
            <a:stretch>
              <a:fillRect l="0" t="0" r="0" b="0"/>
            </a:stretch>
          </a:blipFill>
        </p:spPr>
      </p:sp>
      <p:sp>
        <p:nvSpPr>
          <p:cNvPr name="Freeform 3" id="3"/>
          <p:cNvSpPr/>
          <p:nvPr/>
        </p:nvSpPr>
        <p:spPr>
          <a:xfrm flipH="false" flipV="false" rot="0">
            <a:off x="11273936" y="3549756"/>
            <a:ext cx="4905467" cy="3187489"/>
          </a:xfrm>
          <a:custGeom>
            <a:avLst/>
            <a:gdLst/>
            <a:ahLst/>
            <a:cxnLst/>
            <a:rect r="r" b="b" t="t" l="l"/>
            <a:pathLst>
              <a:path h="3187489" w="4905467">
                <a:moveTo>
                  <a:pt x="0" y="0"/>
                </a:moveTo>
                <a:lnTo>
                  <a:pt x="4905468" y="0"/>
                </a:lnTo>
                <a:lnTo>
                  <a:pt x="4905468" y="3187488"/>
                </a:lnTo>
                <a:lnTo>
                  <a:pt x="0" y="3187488"/>
                </a:lnTo>
                <a:lnTo>
                  <a:pt x="0" y="0"/>
                </a:lnTo>
                <a:close/>
              </a:path>
            </a:pathLst>
          </a:custGeom>
          <a:blipFill>
            <a:blip r:embed="rId3"/>
            <a:stretch>
              <a:fillRect l="0" t="0" r="0" b="0"/>
            </a:stretch>
          </a:blipFill>
        </p:spPr>
      </p:sp>
      <p:sp>
        <p:nvSpPr>
          <p:cNvPr name="Freeform 4" id="4"/>
          <p:cNvSpPr/>
          <p:nvPr/>
        </p:nvSpPr>
        <p:spPr>
          <a:xfrm flipH="false" flipV="false" rot="0">
            <a:off x="5971556" y="7358060"/>
            <a:ext cx="6344888" cy="2261210"/>
          </a:xfrm>
          <a:custGeom>
            <a:avLst/>
            <a:gdLst/>
            <a:ahLst/>
            <a:cxnLst/>
            <a:rect r="r" b="b" t="t" l="l"/>
            <a:pathLst>
              <a:path h="2261210" w="6344888">
                <a:moveTo>
                  <a:pt x="0" y="0"/>
                </a:moveTo>
                <a:lnTo>
                  <a:pt x="6344888" y="0"/>
                </a:lnTo>
                <a:lnTo>
                  <a:pt x="6344888" y="2261210"/>
                </a:lnTo>
                <a:lnTo>
                  <a:pt x="0" y="2261210"/>
                </a:lnTo>
                <a:lnTo>
                  <a:pt x="0" y="0"/>
                </a:lnTo>
                <a:close/>
              </a:path>
            </a:pathLst>
          </a:custGeom>
          <a:blipFill>
            <a:blip r:embed="rId4"/>
            <a:stretch>
              <a:fillRect l="0" t="0" r="0" b="0"/>
            </a:stretch>
          </a:blipFill>
        </p:spPr>
      </p:sp>
      <p:sp>
        <p:nvSpPr>
          <p:cNvPr name="TextBox 5" id="5"/>
          <p:cNvSpPr txBox="true"/>
          <p:nvPr/>
        </p:nvSpPr>
        <p:spPr>
          <a:xfrm rot="0">
            <a:off x="6223040" y="857250"/>
            <a:ext cx="5841921" cy="1566544"/>
          </a:xfrm>
          <a:prstGeom prst="rect">
            <a:avLst/>
          </a:prstGeom>
        </p:spPr>
        <p:txBody>
          <a:bodyPr anchor="t" rtlCol="false" tIns="0" lIns="0" bIns="0" rIns="0">
            <a:spAutoFit/>
          </a:bodyPr>
          <a:lstStyle/>
          <a:p>
            <a:pPr algn="ctr">
              <a:lnSpc>
                <a:spcPts val="12880"/>
              </a:lnSpc>
            </a:pPr>
            <a:r>
              <a:rPr lang="en-US" sz="9200">
                <a:solidFill>
                  <a:srgbClr val="000000"/>
                </a:solidFill>
                <a:ea typeface="Noto Sans T Chinese"/>
              </a:rPr>
              <a:t>用到的技術</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807220" y="857250"/>
            <a:ext cx="4673560" cy="1566544"/>
          </a:xfrm>
          <a:prstGeom prst="rect">
            <a:avLst/>
          </a:prstGeom>
        </p:spPr>
        <p:txBody>
          <a:bodyPr anchor="t" rtlCol="false" tIns="0" lIns="0" bIns="0" rIns="0">
            <a:spAutoFit/>
          </a:bodyPr>
          <a:lstStyle/>
          <a:p>
            <a:pPr algn="ctr">
              <a:lnSpc>
                <a:spcPts val="12880"/>
              </a:lnSpc>
            </a:pPr>
            <a:r>
              <a:rPr lang="en-US" sz="9200">
                <a:solidFill>
                  <a:srgbClr val="000000"/>
                </a:solidFill>
                <a:ea typeface="Noto Sans T Chinese Bold"/>
              </a:rPr>
              <a:t>實作過程</a:t>
            </a:r>
          </a:p>
        </p:txBody>
      </p:sp>
      <p:sp>
        <p:nvSpPr>
          <p:cNvPr name="TextBox 3" id="3"/>
          <p:cNvSpPr txBox="true"/>
          <p:nvPr/>
        </p:nvSpPr>
        <p:spPr>
          <a:xfrm rot="0">
            <a:off x="2540436" y="3434045"/>
            <a:ext cx="4424482" cy="887095"/>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000000"/>
                </a:solidFill>
                <a:ea typeface="Noto Sans T Chinese Bold"/>
              </a:rPr>
              <a:t>讀取資料集</a:t>
            </a:r>
          </a:p>
        </p:txBody>
      </p:sp>
      <p:sp>
        <p:nvSpPr>
          <p:cNvPr name="TextBox 4" id="4"/>
          <p:cNvSpPr txBox="true"/>
          <p:nvPr/>
        </p:nvSpPr>
        <p:spPr>
          <a:xfrm rot="0">
            <a:off x="2540436" y="4519452"/>
            <a:ext cx="6603564" cy="887095"/>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000000"/>
                </a:solidFill>
                <a:ea typeface="Noto Sans T Chinese Bold"/>
              </a:rPr>
              <a:t>資料預處理</a:t>
            </a:r>
          </a:p>
        </p:txBody>
      </p:sp>
      <p:sp>
        <p:nvSpPr>
          <p:cNvPr name="TextBox 5" id="5"/>
          <p:cNvSpPr txBox="true"/>
          <p:nvPr/>
        </p:nvSpPr>
        <p:spPr>
          <a:xfrm rot="0">
            <a:off x="2540436" y="5606572"/>
            <a:ext cx="3764042" cy="887095"/>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000000"/>
                </a:solidFill>
                <a:ea typeface="Noto Sans T Chinese Bold"/>
              </a:rPr>
              <a:t>訓練模型</a:t>
            </a:r>
          </a:p>
        </p:txBody>
      </p:sp>
      <p:sp>
        <p:nvSpPr>
          <p:cNvPr name="TextBox 6" id="6"/>
          <p:cNvSpPr txBox="true"/>
          <p:nvPr/>
        </p:nvSpPr>
        <p:spPr>
          <a:xfrm rot="0">
            <a:off x="2540436" y="6693692"/>
            <a:ext cx="5745123" cy="887095"/>
          </a:xfrm>
          <a:prstGeom prst="rect">
            <a:avLst/>
          </a:prstGeom>
        </p:spPr>
        <p:txBody>
          <a:bodyPr anchor="t" rtlCol="false" tIns="0" lIns="0" bIns="0" rIns="0">
            <a:spAutoFit/>
          </a:bodyPr>
          <a:lstStyle/>
          <a:p>
            <a:pPr marL="1122679" indent="-561340" lvl="1">
              <a:lnSpc>
                <a:spcPts val="7279"/>
              </a:lnSpc>
              <a:buFont typeface="Arial"/>
              <a:buChar char="•"/>
            </a:pPr>
            <a:r>
              <a:rPr lang="en-US" sz="5199">
                <a:solidFill>
                  <a:srgbClr val="000000"/>
                </a:solidFill>
                <a:ea typeface="Noto Sans T Chinese Bold"/>
              </a:rPr>
              <a:t>預測並輸出結果</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65907" y="3118205"/>
            <a:ext cx="12956186" cy="3505791"/>
          </a:xfrm>
          <a:custGeom>
            <a:avLst/>
            <a:gdLst/>
            <a:ahLst/>
            <a:cxnLst/>
            <a:rect r="r" b="b" t="t" l="l"/>
            <a:pathLst>
              <a:path h="3505791" w="12956186">
                <a:moveTo>
                  <a:pt x="0" y="0"/>
                </a:moveTo>
                <a:lnTo>
                  <a:pt x="12956186" y="0"/>
                </a:lnTo>
                <a:lnTo>
                  <a:pt x="12956186" y="3505791"/>
                </a:lnTo>
                <a:lnTo>
                  <a:pt x="0" y="3505791"/>
                </a:lnTo>
                <a:lnTo>
                  <a:pt x="0" y="0"/>
                </a:lnTo>
                <a:close/>
              </a:path>
            </a:pathLst>
          </a:custGeom>
          <a:blipFill>
            <a:blip r:embed="rId2"/>
            <a:stretch>
              <a:fillRect l="0" t="0" r="0" b="0"/>
            </a:stretch>
          </a:blipFill>
        </p:spPr>
      </p:sp>
      <p:sp>
        <p:nvSpPr>
          <p:cNvPr name="Freeform 3" id="3"/>
          <p:cNvSpPr/>
          <p:nvPr/>
        </p:nvSpPr>
        <p:spPr>
          <a:xfrm flipH="false" flipV="false" rot="0">
            <a:off x="3924564" y="7318407"/>
            <a:ext cx="10438872" cy="2524926"/>
          </a:xfrm>
          <a:custGeom>
            <a:avLst/>
            <a:gdLst/>
            <a:ahLst/>
            <a:cxnLst/>
            <a:rect r="r" b="b" t="t" l="l"/>
            <a:pathLst>
              <a:path h="2524926" w="10438872">
                <a:moveTo>
                  <a:pt x="0" y="0"/>
                </a:moveTo>
                <a:lnTo>
                  <a:pt x="10438872" y="0"/>
                </a:lnTo>
                <a:lnTo>
                  <a:pt x="10438872" y="2524926"/>
                </a:lnTo>
                <a:lnTo>
                  <a:pt x="0" y="2524926"/>
                </a:lnTo>
                <a:lnTo>
                  <a:pt x="0" y="0"/>
                </a:lnTo>
                <a:close/>
              </a:path>
            </a:pathLst>
          </a:custGeom>
          <a:blipFill>
            <a:blip r:embed="rId3"/>
            <a:stretch>
              <a:fillRect l="0" t="0" r="0" b="0"/>
            </a:stretch>
          </a:blipFill>
        </p:spPr>
      </p:sp>
      <p:sp>
        <p:nvSpPr>
          <p:cNvPr name="TextBox 4" id="4"/>
          <p:cNvSpPr txBox="true"/>
          <p:nvPr/>
        </p:nvSpPr>
        <p:spPr>
          <a:xfrm rot="0">
            <a:off x="7391400" y="857250"/>
            <a:ext cx="3505200" cy="1566544"/>
          </a:xfrm>
          <a:prstGeom prst="rect">
            <a:avLst/>
          </a:prstGeom>
        </p:spPr>
        <p:txBody>
          <a:bodyPr anchor="t" rtlCol="false" tIns="0" lIns="0" bIns="0" rIns="0">
            <a:spAutoFit/>
          </a:bodyPr>
          <a:lstStyle/>
          <a:p>
            <a:pPr algn="ctr">
              <a:lnSpc>
                <a:spcPts val="12880"/>
              </a:lnSpc>
            </a:pPr>
            <a:r>
              <a:rPr lang="en-US" sz="9200">
                <a:solidFill>
                  <a:srgbClr val="000000"/>
                </a:solidFill>
                <a:ea typeface="Noto Sans T Chinese Bold"/>
              </a:rPr>
              <a:t>資料集</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423794"/>
            <a:ext cx="7238914" cy="6834506"/>
          </a:xfrm>
          <a:custGeom>
            <a:avLst/>
            <a:gdLst/>
            <a:ahLst/>
            <a:cxnLst/>
            <a:rect r="r" b="b" t="t" l="l"/>
            <a:pathLst>
              <a:path h="6834506" w="7238914">
                <a:moveTo>
                  <a:pt x="0" y="0"/>
                </a:moveTo>
                <a:lnTo>
                  <a:pt x="7238914" y="0"/>
                </a:lnTo>
                <a:lnTo>
                  <a:pt x="7238914" y="6834506"/>
                </a:lnTo>
                <a:lnTo>
                  <a:pt x="0" y="6834506"/>
                </a:lnTo>
                <a:lnTo>
                  <a:pt x="0" y="0"/>
                </a:lnTo>
                <a:close/>
              </a:path>
            </a:pathLst>
          </a:custGeom>
          <a:blipFill>
            <a:blip r:embed="rId2"/>
            <a:stretch>
              <a:fillRect l="0" t="0" r="0" b="0"/>
            </a:stretch>
          </a:blipFill>
        </p:spPr>
      </p:sp>
      <p:sp>
        <p:nvSpPr>
          <p:cNvPr name="Freeform 3" id="3"/>
          <p:cNvSpPr/>
          <p:nvPr/>
        </p:nvSpPr>
        <p:spPr>
          <a:xfrm flipH="false" flipV="false" rot="0">
            <a:off x="1028700" y="9258300"/>
            <a:ext cx="11798152" cy="924391"/>
          </a:xfrm>
          <a:custGeom>
            <a:avLst/>
            <a:gdLst/>
            <a:ahLst/>
            <a:cxnLst/>
            <a:rect r="r" b="b" t="t" l="l"/>
            <a:pathLst>
              <a:path h="924391" w="11798152">
                <a:moveTo>
                  <a:pt x="0" y="0"/>
                </a:moveTo>
                <a:lnTo>
                  <a:pt x="11798152" y="0"/>
                </a:lnTo>
                <a:lnTo>
                  <a:pt x="11798152" y="924391"/>
                </a:lnTo>
                <a:lnTo>
                  <a:pt x="0" y="924391"/>
                </a:lnTo>
                <a:lnTo>
                  <a:pt x="0" y="0"/>
                </a:lnTo>
                <a:close/>
              </a:path>
            </a:pathLst>
          </a:custGeom>
          <a:blipFill>
            <a:blip r:embed="rId3"/>
            <a:stretch>
              <a:fillRect l="0" t="0" r="0" b="0"/>
            </a:stretch>
          </a:blipFill>
        </p:spPr>
      </p:sp>
      <p:sp>
        <p:nvSpPr>
          <p:cNvPr name="TextBox 4" id="4"/>
          <p:cNvSpPr txBox="true"/>
          <p:nvPr/>
        </p:nvSpPr>
        <p:spPr>
          <a:xfrm rot="0">
            <a:off x="6223040" y="857250"/>
            <a:ext cx="5841921" cy="1566544"/>
          </a:xfrm>
          <a:prstGeom prst="rect">
            <a:avLst/>
          </a:prstGeom>
        </p:spPr>
        <p:txBody>
          <a:bodyPr anchor="t" rtlCol="false" tIns="0" lIns="0" bIns="0" rIns="0">
            <a:spAutoFit/>
          </a:bodyPr>
          <a:lstStyle/>
          <a:p>
            <a:pPr algn="ctr">
              <a:lnSpc>
                <a:spcPts val="12880"/>
              </a:lnSpc>
            </a:pPr>
            <a:r>
              <a:rPr lang="en-US" sz="9200">
                <a:solidFill>
                  <a:srgbClr val="000000"/>
                </a:solidFill>
                <a:ea typeface="Noto Sans T Chinese Bold"/>
              </a:rPr>
              <a:t>資料預處理</a:t>
            </a:r>
          </a:p>
        </p:txBody>
      </p:sp>
      <p:sp>
        <p:nvSpPr>
          <p:cNvPr name="TextBox 5" id="5"/>
          <p:cNvSpPr txBox="true"/>
          <p:nvPr/>
        </p:nvSpPr>
        <p:spPr>
          <a:xfrm rot="0">
            <a:off x="9144000" y="2888015"/>
            <a:ext cx="8289965" cy="580390"/>
          </a:xfrm>
          <a:prstGeom prst="rect">
            <a:avLst/>
          </a:prstGeom>
        </p:spPr>
        <p:txBody>
          <a:bodyPr anchor="t" rtlCol="false" tIns="0" lIns="0" bIns="0" rIns="0">
            <a:spAutoFit/>
          </a:bodyPr>
          <a:lstStyle/>
          <a:p>
            <a:pPr>
              <a:lnSpc>
                <a:spcPts val="4759"/>
              </a:lnSpc>
            </a:pPr>
            <a:r>
              <a:rPr lang="en-US" sz="3399">
                <a:solidFill>
                  <a:srgbClr val="000000"/>
                </a:solidFill>
                <a:ea typeface="Noto Sans T Chinese"/>
              </a:rPr>
              <a:t>將 keyword 標籤內有包含  '%20'  的替換掉 </a:t>
            </a:r>
          </a:p>
        </p:txBody>
      </p:sp>
      <p:sp>
        <p:nvSpPr>
          <p:cNvPr name="TextBox 6" id="6"/>
          <p:cNvSpPr txBox="true"/>
          <p:nvPr/>
        </p:nvSpPr>
        <p:spPr>
          <a:xfrm rot="0">
            <a:off x="9144000" y="4563110"/>
            <a:ext cx="1917031" cy="580390"/>
          </a:xfrm>
          <a:prstGeom prst="rect">
            <a:avLst/>
          </a:prstGeom>
        </p:spPr>
        <p:txBody>
          <a:bodyPr anchor="t" rtlCol="false" tIns="0" lIns="0" bIns="0" rIns="0">
            <a:spAutoFit/>
          </a:bodyPr>
          <a:lstStyle/>
          <a:p>
            <a:pPr>
              <a:lnSpc>
                <a:spcPts val="4759"/>
              </a:lnSpc>
            </a:pPr>
            <a:r>
              <a:rPr lang="en-US" sz="3399">
                <a:solidFill>
                  <a:srgbClr val="000000"/>
                </a:solidFill>
                <a:ea typeface="Noto Sans T Chinese"/>
              </a:rPr>
              <a:t>移除網址</a:t>
            </a:r>
          </a:p>
        </p:txBody>
      </p:sp>
      <p:sp>
        <p:nvSpPr>
          <p:cNvPr name="TextBox 7" id="7"/>
          <p:cNvSpPr txBox="true"/>
          <p:nvPr/>
        </p:nvSpPr>
        <p:spPr>
          <a:xfrm rot="0">
            <a:off x="9144000" y="6039820"/>
            <a:ext cx="3139321" cy="580390"/>
          </a:xfrm>
          <a:prstGeom prst="rect">
            <a:avLst/>
          </a:prstGeom>
        </p:spPr>
        <p:txBody>
          <a:bodyPr anchor="t" rtlCol="false" tIns="0" lIns="0" bIns="0" rIns="0">
            <a:spAutoFit/>
          </a:bodyPr>
          <a:lstStyle/>
          <a:p>
            <a:pPr algn="ctr">
              <a:lnSpc>
                <a:spcPts val="4759"/>
              </a:lnSpc>
            </a:pPr>
            <a:r>
              <a:rPr lang="en-US" sz="3399">
                <a:solidFill>
                  <a:srgbClr val="000000"/>
                </a:solidFill>
                <a:ea typeface="Noto Sans T Chinese"/>
              </a:rPr>
              <a:t>移除@someone</a:t>
            </a:r>
          </a:p>
        </p:txBody>
      </p:sp>
      <p:sp>
        <p:nvSpPr>
          <p:cNvPr name="TextBox 8" id="8"/>
          <p:cNvSpPr txBox="true"/>
          <p:nvPr/>
        </p:nvSpPr>
        <p:spPr>
          <a:xfrm rot="0">
            <a:off x="9144000" y="7715585"/>
            <a:ext cx="5649635" cy="580390"/>
          </a:xfrm>
          <a:prstGeom prst="rect">
            <a:avLst/>
          </a:prstGeom>
        </p:spPr>
        <p:txBody>
          <a:bodyPr anchor="t" rtlCol="false" tIns="0" lIns="0" bIns="0" rIns="0">
            <a:spAutoFit/>
          </a:bodyPr>
          <a:lstStyle/>
          <a:p>
            <a:pPr algn="ctr">
              <a:lnSpc>
                <a:spcPts val="4759"/>
              </a:lnSpc>
            </a:pPr>
            <a:r>
              <a:rPr lang="en-US" sz="3399">
                <a:solidFill>
                  <a:srgbClr val="000000"/>
                </a:solidFill>
                <a:ea typeface="Noto Sans T Chinese"/>
              </a:rPr>
              <a:t>將 keyword 加入  text(tweet)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80178" y="5143500"/>
            <a:ext cx="13327644" cy="4818580"/>
          </a:xfrm>
          <a:custGeom>
            <a:avLst/>
            <a:gdLst/>
            <a:ahLst/>
            <a:cxnLst/>
            <a:rect r="r" b="b" t="t" l="l"/>
            <a:pathLst>
              <a:path h="4818580" w="13327644">
                <a:moveTo>
                  <a:pt x="0" y="0"/>
                </a:moveTo>
                <a:lnTo>
                  <a:pt x="13327644" y="0"/>
                </a:lnTo>
                <a:lnTo>
                  <a:pt x="13327644" y="4818580"/>
                </a:lnTo>
                <a:lnTo>
                  <a:pt x="0" y="4818580"/>
                </a:lnTo>
                <a:lnTo>
                  <a:pt x="0" y="0"/>
                </a:lnTo>
                <a:close/>
              </a:path>
            </a:pathLst>
          </a:custGeom>
          <a:blipFill>
            <a:blip r:embed="rId2"/>
            <a:stretch>
              <a:fillRect l="0" t="0" r="0" b="0"/>
            </a:stretch>
          </a:blipFill>
        </p:spPr>
      </p:sp>
      <p:sp>
        <p:nvSpPr>
          <p:cNvPr name="TextBox 3" id="3"/>
          <p:cNvSpPr txBox="true"/>
          <p:nvPr/>
        </p:nvSpPr>
        <p:spPr>
          <a:xfrm rot="0">
            <a:off x="5286553" y="857250"/>
            <a:ext cx="7714893" cy="1566544"/>
          </a:xfrm>
          <a:prstGeom prst="rect">
            <a:avLst/>
          </a:prstGeom>
        </p:spPr>
        <p:txBody>
          <a:bodyPr anchor="t" rtlCol="false" tIns="0" lIns="0" bIns="0" rIns="0">
            <a:spAutoFit/>
          </a:bodyPr>
          <a:lstStyle/>
          <a:p>
            <a:pPr algn="ctr">
              <a:lnSpc>
                <a:spcPts val="12880"/>
              </a:lnSpc>
            </a:pPr>
            <a:r>
              <a:rPr lang="en-US" sz="9200">
                <a:solidFill>
                  <a:srgbClr val="000000"/>
                </a:solidFill>
                <a:ea typeface="Noto Sans T Chinese Bold"/>
              </a:rPr>
              <a:t>載入BERT模型</a:t>
            </a:r>
          </a:p>
        </p:txBody>
      </p:sp>
      <p:sp>
        <p:nvSpPr>
          <p:cNvPr name="TextBox 4" id="4"/>
          <p:cNvSpPr txBox="true"/>
          <p:nvPr/>
        </p:nvSpPr>
        <p:spPr>
          <a:xfrm rot="0">
            <a:off x="2892266" y="4116366"/>
            <a:ext cx="12503468" cy="580390"/>
          </a:xfrm>
          <a:prstGeom prst="rect">
            <a:avLst/>
          </a:prstGeom>
        </p:spPr>
        <p:txBody>
          <a:bodyPr anchor="t" rtlCol="false" tIns="0" lIns="0" bIns="0" rIns="0">
            <a:spAutoFit/>
          </a:bodyPr>
          <a:lstStyle/>
          <a:p>
            <a:pPr algn="ctr">
              <a:lnSpc>
                <a:spcPts val="4759"/>
              </a:lnSpc>
            </a:pPr>
            <a:r>
              <a:rPr lang="en-US" sz="3399">
                <a:solidFill>
                  <a:srgbClr val="000000"/>
                </a:solidFill>
                <a:ea typeface="Noto Sans T Chinese"/>
              </a:rPr>
              <a:t>載入預訓練模型BERT，用於訓練一個基於BERT模型的序列分類器</a:t>
            </a:r>
          </a:p>
        </p:txBody>
      </p:sp>
      <p:sp>
        <p:nvSpPr>
          <p:cNvPr name="TextBox 5" id="5"/>
          <p:cNvSpPr txBox="true"/>
          <p:nvPr/>
        </p:nvSpPr>
        <p:spPr>
          <a:xfrm rot="0">
            <a:off x="1492872" y="3155908"/>
            <a:ext cx="15302255" cy="580390"/>
          </a:xfrm>
          <a:prstGeom prst="rect">
            <a:avLst/>
          </a:prstGeom>
        </p:spPr>
        <p:txBody>
          <a:bodyPr anchor="t" rtlCol="false" tIns="0" lIns="0" bIns="0" rIns="0">
            <a:spAutoFit/>
          </a:bodyPr>
          <a:lstStyle/>
          <a:p>
            <a:pPr algn="ctr">
              <a:lnSpc>
                <a:spcPts val="4759"/>
              </a:lnSpc>
            </a:pPr>
            <a:r>
              <a:rPr lang="en-US" sz="3399">
                <a:solidFill>
                  <a:srgbClr val="000000"/>
                </a:solidFill>
                <a:ea typeface="Noto Sans T Chinese"/>
              </a:rPr>
              <a:t>初始化一個 BERT tokenizer ，用於將文本轉換成 BERT 模型所需的輸入格式</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71375" y="2632174"/>
            <a:ext cx="10145250" cy="7284915"/>
          </a:xfrm>
          <a:custGeom>
            <a:avLst/>
            <a:gdLst/>
            <a:ahLst/>
            <a:cxnLst/>
            <a:rect r="r" b="b" t="t" l="l"/>
            <a:pathLst>
              <a:path h="7284915" w="10145250">
                <a:moveTo>
                  <a:pt x="0" y="0"/>
                </a:moveTo>
                <a:lnTo>
                  <a:pt x="10145250" y="0"/>
                </a:lnTo>
                <a:lnTo>
                  <a:pt x="10145250" y="7284915"/>
                </a:lnTo>
                <a:lnTo>
                  <a:pt x="0" y="7284915"/>
                </a:lnTo>
                <a:lnTo>
                  <a:pt x="0" y="0"/>
                </a:lnTo>
                <a:close/>
              </a:path>
            </a:pathLst>
          </a:custGeom>
          <a:blipFill>
            <a:blip r:embed="rId2"/>
            <a:stretch>
              <a:fillRect l="0" t="0" r="0" b="0"/>
            </a:stretch>
          </a:blipFill>
        </p:spPr>
      </p:sp>
      <p:sp>
        <p:nvSpPr>
          <p:cNvPr name="TextBox 3" id="3"/>
          <p:cNvSpPr txBox="true"/>
          <p:nvPr/>
        </p:nvSpPr>
        <p:spPr>
          <a:xfrm rot="0">
            <a:off x="2717899" y="857250"/>
            <a:ext cx="12852202" cy="1566544"/>
          </a:xfrm>
          <a:prstGeom prst="rect">
            <a:avLst/>
          </a:prstGeom>
        </p:spPr>
        <p:txBody>
          <a:bodyPr anchor="t" rtlCol="false" tIns="0" lIns="0" bIns="0" rIns="0">
            <a:spAutoFit/>
          </a:bodyPr>
          <a:lstStyle/>
          <a:p>
            <a:pPr algn="ctr">
              <a:lnSpc>
                <a:spcPts val="12880"/>
              </a:lnSpc>
            </a:pPr>
            <a:r>
              <a:rPr lang="en-US" sz="9200">
                <a:solidFill>
                  <a:srgbClr val="000000"/>
                </a:solidFill>
                <a:ea typeface="Noto Sans T Chinese Bold"/>
              </a:rPr>
              <a:t>調整訓練參數並輸出結果</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74133"/>
            <a:ext cx="17824855" cy="980842"/>
          </a:xfrm>
          <a:custGeom>
            <a:avLst/>
            <a:gdLst/>
            <a:ahLst/>
            <a:cxnLst/>
            <a:rect r="r" b="b" t="t" l="l"/>
            <a:pathLst>
              <a:path h="980842" w="17824855">
                <a:moveTo>
                  <a:pt x="0" y="0"/>
                </a:moveTo>
                <a:lnTo>
                  <a:pt x="17824855" y="0"/>
                </a:lnTo>
                <a:lnTo>
                  <a:pt x="17824855" y="980841"/>
                </a:lnTo>
                <a:lnTo>
                  <a:pt x="0" y="980841"/>
                </a:lnTo>
                <a:lnTo>
                  <a:pt x="0" y="0"/>
                </a:lnTo>
                <a:close/>
              </a:path>
            </a:pathLst>
          </a:custGeom>
          <a:blipFill>
            <a:blip r:embed="rId2"/>
            <a:stretch>
              <a:fillRect l="0" t="-19319" r="0" b="-19319"/>
            </a:stretch>
          </a:blipFill>
        </p:spPr>
      </p:sp>
      <p:sp>
        <p:nvSpPr>
          <p:cNvPr name="TextBox 3" id="3"/>
          <p:cNvSpPr txBox="true"/>
          <p:nvPr/>
        </p:nvSpPr>
        <p:spPr>
          <a:xfrm rot="0">
            <a:off x="6807220" y="857250"/>
            <a:ext cx="4673560" cy="1566544"/>
          </a:xfrm>
          <a:prstGeom prst="rect">
            <a:avLst/>
          </a:prstGeom>
        </p:spPr>
        <p:txBody>
          <a:bodyPr anchor="t" rtlCol="false" tIns="0" lIns="0" bIns="0" rIns="0">
            <a:spAutoFit/>
          </a:bodyPr>
          <a:lstStyle/>
          <a:p>
            <a:pPr algn="ctr">
              <a:lnSpc>
                <a:spcPts val="12880"/>
              </a:lnSpc>
            </a:pPr>
            <a:r>
              <a:rPr lang="en-US" sz="9200">
                <a:solidFill>
                  <a:srgbClr val="000000"/>
                </a:solidFill>
                <a:ea typeface="Noto Sans T Chinese Bold"/>
              </a:rPr>
              <a:t>提交結果</a:t>
            </a:r>
          </a:p>
        </p:txBody>
      </p:sp>
      <p:sp>
        <p:nvSpPr>
          <p:cNvPr name="TextBox 4" id="4"/>
          <p:cNvSpPr txBox="true"/>
          <p:nvPr/>
        </p:nvSpPr>
        <p:spPr>
          <a:xfrm rot="0">
            <a:off x="8280499" y="3226968"/>
            <a:ext cx="1727002" cy="580390"/>
          </a:xfrm>
          <a:prstGeom prst="rect">
            <a:avLst/>
          </a:prstGeom>
        </p:spPr>
        <p:txBody>
          <a:bodyPr anchor="t" rtlCol="false" tIns="0" lIns="0" bIns="0" rIns="0">
            <a:spAutoFit/>
          </a:bodyPr>
          <a:lstStyle/>
          <a:p>
            <a:pPr algn="ctr">
              <a:lnSpc>
                <a:spcPts val="4759"/>
              </a:lnSpc>
            </a:pPr>
            <a:r>
              <a:rPr lang="en-US" sz="3399">
                <a:solidFill>
                  <a:srgbClr val="000000"/>
                </a:solidFill>
                <a:ea typeface="Noto Sans T Chinese"/>
              </a:rPr>
              <a:t>有預處理</a:t>
            </a:r>
          </a:p>
        </p:txBody>
      </p:sp>
      <p:sp>
        <p:nvSpPr>
          <p:cNvPr name="TextBox 5" id="5"/>
          <p:cNvSpPr txBox="true"/>
          <p:nvPr/>
        </p:nvSpPr>
        <p:spPr>
          <a:xfrm rot="0">
            <a:off x="8064579" y="6072581"/>
            <a:ext cx="2158841" cy="580390"/>
          </a:xfrm>
          <a:prstGeom prst="rect">
            <a:avLst/>
          </a:prstGeom>
        </p:spPr>
        <p:txBody>
          <a:bodyPr anchor="t" rtlCol="false" tIns="0" lIns="0" bIns="0" rIns="0">
            <a:spAutoFit/>
          </a:bodyPr>
          <a:lstStyle/>
          <a:p>
            <a:pPr algn="ctr">
              <a:lnSpc>
                <a:spcPts val="4759"/>
              </a:lnSpc>
            </a:pPr>
            <a:r>
              <a:rPr lang="en-US" sz="3399">
                <a:solidFill>
                  <a:srgbClr val="000000"/>
                </a:solidFill>
                <a:ea typeface="Noto Sans T Chinese"/>
              </a:rPr>
              <a:t>沒有預處理</a:t>
            </a:r>
          </a:p>
        </p:txBody>
      </p:sp>
      <p:sp>
        <p:nvSpPr>
          <p:cNvPr name="Freeform 6" id="6"/>
          <p:cNvSpPr/>
          <p:nvPr/>
        </p:nvSpPr>
        <p:spPr>
          <a:xfrm flipH="false" flipV="false" rot="0">
            <a:off x="0" y="7519746"/>
            <a:ext cx="18288000" cy="932588"/>
          </a:xfrm>
          <a:custGeom>
            <a:avLst/>
            <a:gdLst/>
            <a:ahLst/>
            <a:cxnLst/>
            <a:rect r="r" b="b" t="t" l="l"/>
            <a:pathLst>
              <a:path h="932588" w="18288000">
                <a:moveTo>
                  <a:pt x="0" y="0"/>
                </a:moveTo>
                <a:lnTo>
                  <a:pt x="18288000" y="0"/>
                </a:lnTo>
                <a:lnTo>
                  <a:pt x="18288000" y="932588"/>
                </a:lnTo>
                <a:lnTo>
                  <a:pt x="0" y="932588"/>
                </a:lnTo>
                <a:lnTo>
                  <a:pt x="0" y="0"/>
                </a:lnTo>
                <a:close/>
              </a:path>
            </a:pathLst>
          </a:custGeom>
          <a:blipFill>
            <a:blip r:embed="rId3"/>
            <a:stretch>
              <a:fillRect l="0" t="-20737" r="0" b="-2073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DAFlmMhJDqw</dc:identifier>
  <dcterms:modified xsi:type="dcterms:W3CDTF">2011-08-01T06:04:30Z</dcterms:modified>
  <cp:revision>1</cp:revision>
  <dc:title>災難推文辨識</dc:title>
</cp:coreProperties>
</file>